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sldIdLst>
    <p:sldId id="257" r:id="rId3"/>
    <p:sldId id="267" r:id="rId4"/>
    <p:sldId id="268" r:id="rId5"/>
    <p:sldId id="286" r:id="rId6"/>
    <p:sldId id="271" r:id="rId7"/>
    <p:sldId id="258" r:id="rId8"/>
    <p:sldId id="281" r:id="rId9"/>
    <p:sldId id="282" r:id="rId10"/>
    <p:sldId id="283" r:id="rId11"/>
    <p:sldId id="272" r:id="rId12"/>
    <p:sldId id="270" r:id="rId13"/>
    <p:sldId id="279" r:id="rId14"/>
    <p:sldId id="277" r:id="rId15"/>
    <p:sldId id="278" r:id="rId16"/>
    <p:sldId id="261" r:id="rId17"/>
    <p:sldId id="2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>
        <p:guide orient="horz" pos="200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AF22-D1E0-47F5-852E-B62FA632988D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A0B9D70-1D67-440E-9391-7525FC640B8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1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AF22-D1E0-47F5-852E-B62FA632988D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0B9D70-1D67-440E-9391-7525FC640B8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91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AF22-D1E0-47F5-852E-B62FA632988D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0B9D70-1D67-440E-9391-7525FC640B89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2924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AF22-D1E0-47F5-852E-B62FA632988D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0B9D70-1D67-440E-9391-7525FC640B8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15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AF22-D1E0-47F5-852E-B62FA632988D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0B9D70-1D67-440E-9391-7525FC640B89}" type="slidenum">
              <a:rPr lang="en-US" smtClean="0"/>
              <a:t>‹Nº›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0612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AF22-D1E0-47F5-852E-B62FA632988D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0B9D70-1D67-440E-9391-7525FC640B8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39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AF22-D1E0-47F5-852E-B62FA632988D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9D70-1D67-440E-9391-7525FC640B8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76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AF22-D1E0-47F5-852E-B62FA632988D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9D70-1D67-440E-9391-7525FC640B8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72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19F4A1-0ED5-479A-96C7-54E3C71C9CB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DE1AC-FA1C-42AC-BCF4-1824D01A752F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035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19F4A1-0ED5-479A-96C7-54E3C71C9CB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DE1AC-FA1C-42AC-BCF4-1824D01A752F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554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19F4A1-0ED5-479A-96C7-54E3C71C9CB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DE1AC-FA1C-42AC-BCF4-1824D01A752F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605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AF22-D1E0-47F5-852E-B62FA632988D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9D70-1D67-440E-9391-7525FC640B8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026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19F4A1-0ED5-479A-96C7-54E3C71C9CB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DE1AC-FA1C-42AC-BCF4-1824D01A752F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362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19F4A1-0ED5-479A-96C7-54E3C71C9CB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DE1AC-FA1C-42AC-BCF4-1824D01A752F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549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19F4A1-0ED5-479A-96C7-54E3C71C9CB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DE1AC-FA1C-42AC-BCF4-1824D01A752F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5840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19F4A1-0ED5-479A-96C7-54E3C71C9CB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DE1AC-FA1C-42AC-BCF4-1824D01A752F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7314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19F4A1-0ED5-479A-96C7-54E3C71C9CB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DE1AC-FA1C-42AC-BCF4-1824D01A752F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8079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19F4A1-0ED5-479A-96C7-54E3C71C9CB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DE1AC-FA1C-42AC-BCF4-1824D01A752F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21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19F4A1-0ED5-479A-96C7-54E3C71C9CB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DE1AC-FA1C-42AC-BCF4-1824D01A752F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2564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19F4A1-0ED5-479A-96C7-54E3C71C9CB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DE1AC-FA1C-42AC-BCF4-1824D01A752F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8914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19F4A1-0ED5-479A-96C7-54E3C71C9CB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DE1AC-FA1C-42AC-BCF4-1824D01A752F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2354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19F4A1-0ED5-479A-96C7-54E3C71C9CB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DE1AC-FA1C-42AC-BCF4-1824D01A752F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403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AF22-D1E0-47F5-852E-B62FA632988D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0B9D70-1D67-440E-9391-7525FC640B8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171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19F4A1-0ED5-479A-96C7-54E3C71C9CB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DE1AC-FA1C-42AC-BCF4-1824D01A752F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563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19F4A1-0ED5-479A-96C7-54E3C71C9CB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DE1AC-FA1C-42AC-BCF4-1824D01A752F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673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19F4A1-0ED5-479A-96C7-54E3C71C9CB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DE1AC-FA1C-42AC-BCF4-1824D01A752F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846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AF22-D1E0-47F5-852E-B62FA632988D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A0B9D70-1D67-440E-9391-7525FC640B8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88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AF22-D1E0-47F5-852E-B62FA632988D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A0B9D70-1D67-440E-9391-7525FC640B8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49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AF22-D1E0-47F5-852E-B62FA632988D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9D70-1D67-440E-9391-7525FC640B8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48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AF22-D1E0-47F5-852E-B62FA632988D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9D70-1D67-440E-9391-7525FC640B8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65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AF22-D1E0-47F5-852E-B62FA632988D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B9D70-1D67-440E-9391-7525FC640B8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69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AF22-D1E0-47F5-852E-B62FA632988D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0B9D70-1D67-440E-9391-7525FC640B8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8AF22-D1E0-47F5-852E-B62FA632988D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A0B9D70-1D67-440E-9391-7525FC640B8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7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19F4A1-0ED5-479A-96C7-54E3C71C9CB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DE1AC-FA1C-42AC-BCF4-1824D01A752F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46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560064" y="2451649"/>
            <a:ext cx="7488072" cy="33461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ASAUEE - XII Jornadas de Economía Ecológica </a:t>
            </a:r>
            <a:endParaRPr lang="es-ES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Jujuy 2025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ES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ES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4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 </a:t>
            </a:r>
            <a:r>
              <a:rPr lang="es-ES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moda, impactos ambientales y economía circular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endParaRPr lang="es-E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Miguel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Ángel 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Lacabana/Pablo Lacabana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0" b="10992"/>
          <a:stretch>
            <a:fillRect/>
          </a:stretch>
        </p:blipFill>
        <p:spPr bwMode="auto">
          <a:xfrm>
            <a:off x="1676400" y="449268"/>
            <a:ext cx="2250374" cy="104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053" y="530352"/>
            <a:ext cx="1838029" cy="81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Immagine che contiene schermata, Elementi grafici, cerchio, grafica&#10;&#10;Il contenuto generato dall'IA potrebbe non essere corretto.">
            <a:extLst>
              <a:ext uri="{FF2B5EF4-FFF2-40B4-BE49-F238E27FC236}">
                <a16:creationId xmlns:a16="http://schemas.microsoft.com/office/drawing/2014/main" id="{1EA0E4F5-4068-4D35-60CA-6EB4FDA949C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1" b="27926"/>
          <a:stretch/>
        </p:blipFill>
        <p:spPr>
          <a:xfrm>
            <a:off x="6158992" y="539074"/>
            <a:ext cx="1819641" cy="7216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19" y="4048315"/>
            <a:ext cx="2686050" cy="26384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1300" y="257737"/>
            <a:ext cx="1882883" cy="188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5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008" y="645454"/>
            <a:ext cx="4451922" cy="61782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923128" y="1048813"/>
            <a:ext cx="5998329" cy="224676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sistema moda pone en contacto economía y ecología desde el principio al final de la cadena de valor tanto por los insumos provenientes de la naturaleza, por cómo los transforma y combina con productos químicos diversos, por cómo genera contaminación en el aire, el suelo y el agua y por cómo desecha los residuos y los productos nuevos no vendidos. </a:t>
            </a:r>
            <a:endParaRPr lang="en-US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266" y="3631849"/>
            <a:ext cx="4976261" cy="26007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755636" y="6277965"/>
            <a:ext cx="4249881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600" dirty="0" smtClean="0"/>
              <a:t>Desechos textiles – Desierto de Atacama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4869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787857" y="641442"/>
            <a:ext cx="9526137" cy="414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s-ES" sz="1600" dirty="0" smtClean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Producción-Consumo-</a:t>
            </a:r>
            <a:r>
              <a:rPr lang="es-ES" sz="1600" dirty="0" err="1" smtClean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Postconsumo</a:t>
            </a:r>
            <a:r>
              <a:rPr lang="es-ES" sz="1600" dirty="0" smtClean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: producción</a:t>
            </a:r>
            <a:r>
              <a:rPr lang="es-ES" sz="16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, utilización y destrucción o </a:t>
            </a:r>
            <a:r>
              <a:rPr lang="es-ES" sz="1600" dirty="0" smtClean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reciclado</a:t>
            </a:r>
            <a:endParaRPr lang="en-US" sz="1600" dirty="0">
              <a:effectLst/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897035" y="259304"/>
            <a:ext cx="708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CICLO DE VIDA DEL PRODUCTO: esquema de emisiones de GEI</a:t>
            </a:r>
            <a:endParaRPr lang="en-US" b="1" dirty="0"/>
          </a:p>
        </p:txBody>
      </p:sp>
      <p:sp>
        <p:nvSpPr>
          <p:cNvPr id="8" name="Conector fuera de página 7"/>
          <p:cNvSpPr/>
          <p:nvPr/>
        </p:nvSpPr>
        <p:spPr>
          <a:xfrm rot="16200000">
            <a:off x="2102465" y="4134479"/>
            <a:ext cx="1131344" cy="1542199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ector fuera de página 9"/>
          <p:cNvSpPr/>
          <p:nvPr/>
        </p:nvSpPr>
        <p:spPr>
          <a:xfrm rot="16200000">
            <a:off x="3865303" y="4150399"/>
            <a:ext cx="1131344" cy="1542199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ector fuera de página 11"/>
          <p:cNvSpPr/>
          <p:nvPr/>
        </p:nvSpPr>
        <p:spPr>
          <a:xfrm rot="16200000">
            <a:off x="8944556" y="4152671"/>
            <a:ext cx="1131344" cy="1542199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ector fuera de página 13"/>
          <p:cNvSpPr/>
          <p:nvPr/>
        </p:nvSpPr>
        <p:spPr>
          <a:xfrm rot="16200000">
            <a:off x="7363685" y="4168591"/>
            <a:ext cx="1131344" cy="1542199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ector fuera de página 15"/>
          <p:cNvSpPr/>
          <p:nvPr/>
        </p:nvSpPr>
        <p:spPr>
          <a:xfrm rot="16200000">
            <a:off x="5564446" y="4170863"/>
            <a:ext cx="1131344" cy="1542199"/>
          </a:xfrm>
          <a:prstGeom prst="flowChartOffpage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ector fuera de página 17"/>
          <p:cNvSpPr/>
          <p:nvPr/>
        </p:nvSpPr>
        <p:spPr>
          <a:xfrm rot="16200000">
            <a:off x="10627781" y="4157215"/>
            <a:ext cx="1131344" cy="1542199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echa derecha 22"/>
          <p:cNvSpPr/>
          <p:nvPr/>
        </p:nvSpPr>
        <p:spPr>
          <a:xfrm rot="10800000">
            <a:off x="1897035" y="5887250"/>
            <a:ext cx="9321184" cy="431663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965276" y="4708480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Producción </a:t>
            </a:r>
            <a:endParaRPr lang="es-ES" sz="1400" dirty="0" smtClean="0">
              <a:solidFill>
                <a:schemeClr val="bg1"/>
              </a:solidFill>
            </a:endParaRPr>
          </a:p>
          <a:p>
            <a:pPr algn="ctr"/>
            <a:r>
              <a:rPr lang="es-ES" sz="1400" dirty="0" smtClean="0">
                <a:solidFill>
                  <a:schemeClr val="bg1"/>
                </a:solidFill>
              </a:rPr>
              <a:t>de </a:t>
            </a:r>
            <a:r>
              <a:rPr lang="es-ES" sz="1400" dirty="0">
                <a:solidFill>
                  <a:schemeClr val="bg1"/>
                </a:solidFill>
              </a:rPr>
              <a:t>fibra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3755415" y="4683456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Producción </a:t>
            </a:r>
            <a:endParaRPr lang="es-ES" sz="1400" dirty="0" smtClean="0">
              <a:solidFill>
                <a:schemeClr val="bg1"/>
              </a:solidFill>
            </a:endParaRPr>
          </a:p>
          <a:p>
            <a:pPr algn="ctr"/>
            <a:r>
              <a:rPr lang="es-ES" sz="1400" dirty="0" smtClean="0">
                <a:solidFill>
                  <a:schemeClr val="bg1"/>
                </a:solidFill>
              </a:rPr>
              <a:t>de hilados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5502329" y="4697104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/>
              <a:t>Producción </a:t>
            </a:r>
            <a:endParaRPr lang="es-ES" sz="1400" b="1" dirty="0" smtClean="0"/>
          </a:p>
          <a:p>
            <a:pPr algn="ctr"/>
            <a:r>
              <a:rPr lang="es-ES" sz="1400" b="1" dirty="0" smtClean="0"/>
              <a:t>de Telas</a:t>
            </a:r>
            <a:endParaRPr lang="en-US" sz="1400" b="1" dirty="0"/>
          </a:p>
        </p:txBody>
      </p:sp>
      <p:sp>
        <p:nvSpPr>
          <p:cNvPr id="26" name="CuadroTexto 25"/>
          <p:cNvSpPr txBox="1"/>
          <p:nvPr/>
        </p:nvSpPr>
        <p:spPr>
          <a:xfrm>
            <a:off x="7235601" y="4546269"/>
            <a:ext cx="12298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</a:rPr>
              <a:t>Confección</a:t>
            </a:r>
          </a:p>
          <a:p>
            <a:r>
              <a:rPr lang="es-ES" sz="1400" dirty="0">
                <a:solidFill>
                  <a:schemeClr val="bg1"/>
                </a:solidFill>
              </a:rPr>
              <a:t>Distribución </a:t>
            </a:r>
          </a:p>
          <a:p>
            <a:r>
              <a:rPr lang="es-ES" sz="1400" dirty="0">
                <a:solidFill>
                  <a:schemeClr val="bg1"/>
                </a:solidFill>
              </a:rPr>
              <a:t>Venta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9132786" y="4733353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</a:rPr>
              <a:t>USO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10597510" y="4701648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</a:rPr>
              <a:t>Fin de la </a:t>
            </a:r>
          </a:p>
          <a:p>
            <a:r>
              <a:rPr lang="es-ES" sz="1400" dirty="0" smtClean="0">
                <a:solidFill>
                  <a:schemeClr val="bg1"/>
                </a:solidFill>
              </a:rPr>
              <a:t>vida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Flecha doblada 8"/>
          <p:cNvSpPr/>
          <p:nvPr/>
        </p:nvSpPr>
        <p:spPr>
          <a:xfrm rot="16200000">
            <a:off x="4155191" y="5342437"/>
            <a:ext cx="554366" cy="868680"/>
          </a:xfrm>
          <a:prstGeom prst="ben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0544958" y="3274632"/>
            <a:ext cx="1116011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sz="1000" dirty="0" smtClean="0"/>
              <a:t>Recolección y </a:t>
            </a:r>
          </a:p>
          <a:p>
            <a:r>
              <a:rPr lang="es-MX" sz="1000" dirty="0" smtClean="0"/>
              <a:t>Clasificación</a:t>
            </a:r>
            <a:endParaRPr lang="es-AR" sz="1000" dirty="0"/>
          </a:p>
        </p:txBody>
      </p:sp>
      <p:sp>
        <p:nvSpPr>
          <p:cNvPr id="29" name="CuadroTexto 28"/>
          <p:cNvSpPr txBox="1"/>
          <p:nvPr/>
        </p:nvSpPr>
        <p:spPr>
          <a:xfrm>
            <a:off x="10592257" y="3821494"/>
            <a:ext cx="907621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sz="1000" dirty="0" smtClean="0"/>
              <a:t>Basureros y </a:t>
            </a:r>
          </a:p>
          <a:p>
            <a:r>
              <a:rPr lang="es-MX" sz="1000" dirty="0" smtClean="0"/>
              <a:t>Quema</a:t>
            </a:r>
            <a:endParaRPr lang="es-AR" sz="1000" dirty="0"/>
          </a:p>
        </p:txBody>
      </p:sp>
      <p:sp>
        <p:nvSpPr>
          <p:cNvPr id="30" name="CuadroTexto 29"/>
          <p:cNvSpPr txBox="1"/>
          <p:nvPr/>
        </p:nvSpPr>
        <p:spPr>
          <a:xfrm>
            <a:off x="2084165" y="3752189"/>
            <a:ext cx="1164001" cy="3967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000" dirty="0" smtClean="0"/>
              <a:t>Fibras Naturales</a:t>
            </a:r>
          </a:p>
          <a:p>
            <a:r>
              <a:rPr lang="es-MX" sz="1000" dirty="0" smtClean="0"/>
              <a:t>y Sintéticas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2005344" y="3221418"/>
            <a:ext cx="1438214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sz="1000" dirty="0" smtClean="0"/>
              <a:t>Materiales naturales</a:t>
            </a:r>
          </a:p>
          <a:p>
            <a:r>
              <a:rPr lang="es-MX" sz="1000" dirty="0" smtClean="0"/>
              <a:t>Agrícolas y Petróleo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4102148" y="3247694"/>
            <a:ext cx="583814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sz="1000" dirty="0" smtClean="0"/>
              <a:t>Hilado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3970773" y="3757445"/>
            <a:ext cx="92044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MX" sz="1000" dirty="0" smtClean="0"/>
              <a:t>Hilos </a:t>
            </a:r>
          </a:p>
          <a:p>
            <a:pPr algn="ctr"/>
            <a:r>
              <a:rPr lang="es-MX" sz="1000" dirty="0" smtClean="0"/>
              <a:t>procesados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5715482" y="3263460"/>
            <a:ext cx="545342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sz="1000" dirty="0" smtClean="0"/>
              <a:t>Tejido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5552572" y="3804740"/>
            <a:ext cx="925253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MX" sz="1000" dirty="0" smtClean="0"/>
              <a:t>Telas</a:t>
            </a:r>
          </a:p>
          <a:p>
            <a:pPr algn="ctr"/>
            <a:r>
              <a:rPr lang="es-MX" sz="1000" dirty="0" smtClean="0"/>
              <a:t>procesadas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7559399" y="3242438"/>
            <a:ext cx="684803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MX" sz="1000" dirty="0" smtClean="0"/>
              <a:t>Cortar y</a:t>
            </a:r>
          </a:p>
          <a:p>
            <a:pPr algn="ctr"/>
            <a:r>
              <a:rPr lang="es-MX" sz="1000" dirty="0" smtClean="0"/>
              <a:t>Coser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7482453" y="3775838"/>
            <a:ext cx="838692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MX" sz="1000" dirty="0" smtClean="0"/>
              <a:t>Ropa</a:t>
            </a:r>
          </a:p>
          <a:p>
            <a:pPr algn="ctr"/>
            <a:r>
              <a:rPr lang="es-MX" sz="1000" dirty="0" smtClean="0"/>
              <a:t>terminada</a:t>
            </a:r>
          </a:p>
        </p:txBody>
      </p:sp>
      <p:sp>
        <p:nvSpPr>
          <p:cNvPr id="13" name="Flecha arriba 12"/>
          <p:cNvSpPr/>
          <p:nvPr/>
        </p:nvSpPr>
        <p:spPr>
          <a:xfrm>
            <a:off x="5502329" y="1581150"/>
            <a:ext cx="50243" cy="2774676"/>
          </a:xfrm>
          <a:prstGeom prst="upArrow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8" name="Flecha arriba 37"/>
          <p:cNvSpPr/>
          <p:nvPr/>
        </p:nvSpPr>
        <p:spPr>
          <a:xfrm>
            <a:off x="1842435" y="3221418"/>
            <a:ext cx="78821" cy="1086782"/>
          </a:xfrm>
          <a:prstGeom prst="upArrow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9" name="Flecha arriba 38"/>
          <p:cNvSpPr/>
          <p:nvPr/>
        </p:nvSpPr>
        <p:spPr>
          <a:xfrm>
            <a:off x="3690285" y="3211893"/>
            <a:ext cx="78821" cy="1086782"/>
          </a:xfrm>
          <a:prstGeom prst="upArrow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0" name="Flecha arriba 39"/>
          <p:cNvSpPr/>
          <p:nvPr/>
        </p:nvSpPr>
        <p:spPr>
          <a:xfrm>
            <a:off x="4880910" y="3493915"/>
            <a:ext cx="45719" cy="842860"/>
          </a:xfrm>
          <a:prstGeom prst="upArrow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1" name="Flecha arriba 40"/>
          <p:cNvSpPr/>
          <p:nvPr/>
        </p:nvSpPr>
        <p:spPr>
          <a:xfrm>
            <a:off x="7224060" y="3914775"/>
            <a:ext cx="45719" cy="441050"/>
          </a:xfrm>
          <a:prstGeom prst="upArrow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2" name="CuadroTexto 41"/>
          <p:cNvSpPr txBox="1"/>
          <p:nvPr/>
        </p:nvSpPr>
        <p:spPr>
          <a:xfrm>
            <a:off x="8969771" y="3880613"/>
            <a:ext cx="873957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MX" sz="1000" dirty="0" smtClean="0"/>
              <a:t>Lavado y</a:t>
            </a:r>
          </a:p>
          <a:p>
            <a:pPr algn="ctr"/>
            <a:r>
              <a:rPr lang="es-MX" sz="1000" dirty="0" smtClean="0"/>
              <a:t>Planchado</a:t>
            </a:r>
          </a:p>
        </p:txBody>
      </p:sp>
      <p:sp>
        <p:nvSpPr>
          <p:cNvPr id="43" name="Flecha arriba 42"/>
          <p:cNvSpPr/>
          <p:nvPr/>
        </p:nvSpPr>
        <p:spPr>
          <a:xfrm flipH="1">
            <a:off x="8841404" y="2324100"/>
            <a:ext cx="51424" cy="2012675"/>
          </a:xfrm>
          <a:prstGeom prst="upArrow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4" name="Flecha doblada 43"/>
          <p:cNvSpPr/>
          <p:nvPr/>
        </p:nvSpPr>
        <p:spPr>
          <a:xfrm rot="16200000">
            <a:off x="2440691" y="5342437"/>
            <a:ext cx="554366" cy="868680"/>
          </a:xfrm>
          <a:prstGeom prst="ben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45" name="Flecha doblada 44"/>
          <p:cNvSpPr/>
          <p:nvPr/>
        </p:nvSpPr>
        <p:spPr>
          <a:xfrm rot="16200000">
            <a:off x="9127241" y="5313862"/>
            <a:ext cx="554366" cy="868680"/>
          </a:xfrm>
          <a:prstGeom prst="ben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46" name="Flecha doblada 45"/>
          <p:cNvSpPr/>
          <p:nvPr/>
        </p:nvSpPr>
        <p:spPr>
          <a:xfrm rot="10800000">
            <a:off x="10625636" y="5365911"/>
            <a:ext cx="529945" cy="715871"/>
          </a:xfrm>
          <a:prstGeom prst="ben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625932" y="2838450"/>
            <a:ext cx="473206" cy="2769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MX" sz="1200" dirty="0" smtClean="0"/>
              <a:t>12%</a:t>
            </a:r>
            <a:endParaRPr lang="es-AR" sz="1200" dirty="0"/>
          </a:p>
        </p:txBody>
      </p:sp>
      <p:sp>
        <p:nvSpPr>
          <p:cNvPr id="47" name="CuadroTexto 46"/>
          <p:cNvSpPr txBox="1"/>
          <p:nvPr/>
        </p:nvSpPr>
        <p:spPr>
          <a:xfrm>
            <a:off x="3502357" y="2857500"/>
            <a:ext cx="473206" cy="2769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MX" sz="1200" dirty="0" smtClean="0"/>
              <a:t>12%</a:t>
            </a:r>
            <a:endParaRPr lang="es-AR" sz="1200" dirty="0"/>
          </a:p>
        </p:txBody>
      </p:sp>
      <p:sp>
        <p:nvSpPr>
          <p:cNvPr id="48" name="CuadroTexto 47"/>
          <p:cNvSpPr txBox="1"/>
          <p:nvPr/>
        </p:nvSpPr>
        <p:spPr>
          <a:xfrm>
            <a:off x="4712032" y="3209925"/>
            <a:ext cx="473206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sz="1200" dirty="0" smtClean="0"/>
              <a:t>10%</a:t>
            </a:r>
            <a:endParaRPr lang="es-AR" sz="1200" dirty="0"/>
          </a:p>
        </p:txBody>
      </p:sp>
      <p:sp>
        <p:nvSpPr>
          <p:cNvPr id="49" name="CuadroTexto 48"/>
          <p:cNvSpPr txBox="1"/>
          <p:nvPr/>
        </p:nvSpPr>
        <p:spPr>
          <a:xfrm>
            <a:off x="5283532" y="1247775"/>
            <a:ext cx="473206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sz="1200" dirty="0" smtClean="0"/>
              <a:t>36%</a:t>
            </a:r>
            <a:endParaRPr lang="es-AR" sz="1200" dirty="0"/>
          </a:p>
        </p:txBody>
      </p:sp>
      <p:sp>
        <p:nvSpPr>
          <p:cNvPr id="50" name="CuadroTexto 49"/>
          <p:cNvSpPr txBox="1"/>
          <p:nvPr/>
        </p:nvSpPr>
        <p:spPr>
          <a:xfrm>
            <a:off x="6998032" y="3590925"/>
            <a:ext cx="388248" cy="2769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MX" sz="1200" dirty="0"/>
              <a:t>6</a:t>
            </a:r>
            <a:r>
              <a:rPr lang="es-MX" sz="1200" dirty="0" smtClean="0"/>
              <a:t>%</a:t>
            </a:r>
            <a:endParaRPr lang="es-AR" sz="1200" dirty="0"/>
          </a:p>
        </p:txBody>
      </p:sp>
      <p:sp>
        <p:nvSpPr>
          <p:cNvPr id="51" name="CuadroTexto 50"/>
          <p:cNvSpPr txBox="1"/>
          <p:nvPr/>
        </p:nvSpPr>
        <p:spPr>
          <a:xfrm>
            <a:off x="8626807" y="1962150"/>
            <a:ext cx="473206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MX" sz="1200" dirty="0" smtClean="0"/>
              <a:t>24%</a:t>
            </a:r>
            <a:endParaRPr lang="es-AR" sz="1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2473234" y="6418209"/>
            <a:ext cx="3482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Fuente: reelaborado a partir de UNEP 2020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0357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68"/>
    </mc:Choice>
    <mc:Fallback xmlns="">
      <p:transition spd="slow" advTm="11096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1247775" y="259304"/>
            <a:ext cx="9696450" cy="6435904"/>
            <a:chOff x="1247775" y="259304"/>
            <a:chExt cx="9696450" cy="6435904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7775" y="585787"/>
              <a:ext cx="9696450" cy="5686425"/>
            </a:xfrm>
            <a:prstGeom prst="rect">
              <a:avLst/>
            </a:prstGeom>
          </p:spPr>
        </p:pic>
        <p:sp>
          <p:nvSpPr>
            <p:cNvPr id="3" name="CuadroTexto 2"/>
            <p:cNvSpPr txBox="1"/>
            <p:nvPr/>
          </p:nvSpPr>
          <p:spPr>
            <a:xfrm>
              <a:off x="2383326" y="895431"/>
              <a:ext cx="1749762" cy="24622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000" dirty="0" smtClean="0"/>
                <a:t>Producción de Fibras</a:t>
              </a:r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5031656" y="935055"/>
              <a:ext cx="1997793" cy="24622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000" dirty="0" smtClean="0"/>
                <a:t>Producción de hilos</a:t>
              </a:r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8041556" y="916005"/>
              <a:ext cx="2083519" cy="24622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000" dirty="0" smtClean="0"/>
                <a:t>Producción de Telas</a:t>
              </a: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2180506" y="3573480"/>
              <a:ext cx="2283544" cy="24622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000" dirty="0" smtClean="0"/>
                <a:t>Teñido y acabado de Telas</a:t>
              </a:r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4831631" y="3592530"/>
              <a:ext cx="2283544" cy="24622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000" dirty="0" smtClean="0"/>
                <a:t>Confección Distribución </a:t>
              </a: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7784381" y="3592530"/>
              <a:ext cx="2283544" cy="24622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000" dirty="0" smtClean="0"/>
                <a:t>Consumo </a:t>
              </a: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1897035" y="259304"/>
              <a:ext cx="8468985" cy="36933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ES" dirty="0"/>
                <a:t>Distribución geográfica de la producción y consumo de prendas de </a:t>
              </a:r>
              <a:r>
                <a:rPr lang="es-ES" dirty="0" smtClean="0"/>
                <a:t>vestir</a:t>
              </a:r>
              <a:endParaRPr lang="en-US" dirty="0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2473234" y="6418209"/>
              <a:ext cx="18133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 smtClean="0"/>
                <a:t>Fuente: UNEP 2020, 16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0266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017" y="761501"/>
            <a:ext cx="8407023" cy="603370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570324" y="239799"/>
            <a:ext cx="85525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dirty="0">
                <a:solidFill>
                  <a:prstClr val="black"/>
                </a:solidFill>
              </a:rPr>
              <a:t>Distribución geográfica de la producción y consumo de prendas de vestir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07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811" y="584607"/>
            <a:ext cx="8859570" cy="608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3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12" y="2633662"/>
            <a:ext cx="2619375" cy="17430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693347"/>
            <a:ext cx="2995778" cy="199718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712" y="2500312"/>
            <a:ext cx="2466975" cy="18573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400" y="4484687"/>
            <a:ext cx="2500312" cy="17430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6312" y="4906962"/>
            <a:ext cx="2619375" cy="17430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950" y="4868862"/>
            <a:ext cx="2628900" cy="174307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500" y="461434"/>
            <a:ext cx="2572543" cy="1715028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626108" y="196703"/>
            <a:ext cx="6096000" cy="9233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dirty="0" smtClean="0"/>
              <a:t>China, Bangladesh-Milán-Atacama-Ghana</a:t>
            </a:r>
            <a:r>
              <a:rPr lang="es-ES" dirty="0"/>
              <a:t>: un recorrido como resumen del proceso de desperdicio de recursos y de contaminación</a:t>
            </a:r>
            <a:endParaRPr lang="en-US" dirty="0"/>
          </a:p>
        </p:txBody>
      </p:sp>
      <p:sp>
        <p:nvSpPr>
          <p:cNvPr id="12" name="Rectángulo 11"/>
          <p:cNvSpPr/>
          <p:nvPr/>
        </p:nvSpPr>
        <p:spPr>
          <a:xfrm>
            <a:off x="177800" y="5252135"/>
            <a:ext cx="2082800" cy="116955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1400" dirty="0"/>
              <a:t>Atacama </a:t>
            </a:r>
            <a:r>
              <a:rPr lang="es-ES" sz="1400" dirty="0" err="1"/>
              <a:t>Fashion</a:t>
            </a:r>
            <a:r>
              <a:rPr lang="es-ES" sz="1400" dirty="0"/>
              <a:t> </a:t>
            </a:r>
            <a:r>
              <a:rPr lang="es-ES" sz="1400" dirty="0" err="1"/>
              <a:t>Week</a:t>
            </a:r>
            <a:r>
              <a:rPr lang="es-ES" sz="1400" dirty="0"/>
              <a:t> 2024: un desfile de moda en el basural de ropa más grande del mundo</a:t>
            </a:r>
            <a:endParaRPr lang="en-US" sz="1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1050" y="1082802"/>
            <a:ext cx="30099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3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0" b="10992"/>
          <a:stretch>
            <a:fillRect/>
          </a:stretch>
        </p:blipFill>
        <p:spPr bwMode="auto">
          <a:xfrm>
            <a:off x="1676400" y="144468"/>
            <a:ext cx="1768837" cy="82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054" y="225552"/>
            <a:ext cx="1588152" cy="70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Immagine che contiene schermata, Elementi grafici, cerchio, grafica&#10;&#10;Il contenuto generato dall'IA potrebbe non essere corretto.">
            <a:extLst>
              <a:ext uri="{FF2B5EF4-FFF2-40B4-BE49-F238E27FC236}">
                <a16:creationId xmlns:a16="http://schemas.microsoft.com/office/drawing/2014/main" id="{1EA0E4F5-4068-4D35-60CA-6EB4FDA949C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1" b="27926"/>
          <a:stretch/>
        </p:blipFill>
        <p:spPr>
          <a:xfrm>
            <a:off x="5904992" y="208874"/>
            <a:ext cx="1819641" cy="7216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4232" y="257737"/>
            <a:ext cx="2299951" cy="229995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 flipH="1">
            <a:off x="4813300" y="3048000"/>
            <a:ext cx="2705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u="sng" dirty="0" smtClean="0">
                <a:solidFill>
                  <a:srgbClr val="00B050"/>
                </a:solidFill>
                <a:latin typeface="Chiller" panose="04020404031007020602" pitchFamily="82" charset="0"/>
              </a:rPr>
              <a:t>GRACIAS</a:t>
            </a:r>
            <a:endParaRPr lang="en-US" sz="6000" b="1" u="sng" dirty="0">
              <a:solidFill>
                <a:srgbClr val="00B050"/>
              </a:solidFill>
              <a:latin typeface="Chiller" panose="04020404031007020602" pitchFamily="82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115568" y="5687568"/>
            <a:ext cx="306324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mlacabana@unq.edu.ar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81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55421" y="1430699"/>
            <a:ext cx="6096000" cy="16312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s-ES" sz="2000" dirty="0"/>
              <a:t>E</a:t>
            </a:r>
            <a:r>
              <a:rPr lang="es-ES" sz="2000" dirty="0" smtClean="0"/>
              <a:t>conomía ecológica: </a:t>
            </a:r>
          </a:p>
          <a:p>
            <a:r>
              <a:rPr lang="es-ES" sz="2000" dirty="0" smtClean="0"/>
              <a:t>transdisciplina </a:t>
            </a:r>
            <a:r>
              <a:rPr lang="es-ES" sz="2000" dirty="0"/>
              <a:t>emergente </a:t>
            </a:r>
            <a:endParaRPr lang="es-ES" sz="2000" dirty="0" smtClean="0"/>
          </a:p>
          <a:p>
            <a:r>
              <a:rPr lang="es-ES" sz="2000" dirty="0" smtClean="0"/>
              <a:t>epistémica </a:t>
            </a:r>
            <a:r>
              <a:rPr lang="es-ES" sz="2000" dirty="0"/>
              <a:t>propia </a:t>
            </a:r>
            <a:endParaRPr lang="es-ES" sz="2000" dirty="0" smtClean="0"/>
          </a:p>
          <a:p>
            <a:r>
              <a:rPr lang="es-ES" sz="2000" dirty="0" smtClean="0"/>
              <a:t>relación procesos </a:t>
            </a:r>
            <a:r>
              <a:rPr lang="es-ES" sz="2000" dirty="0"/>
              <a:t>económicos </a:t>
            </a:r>
            <a:r>
              <a:rPr lang="es-ES" sz="2000" dirty="0" smtClean="0"/>
              <a:t>con </a:t>
            </a:r>
            <a:r>
              <a:rPr lang="es-ES" sz="2000" dirty="0"/>
              <a:t>la </a:t>
            </a:r>
            <a:r>
              <a:rPr lang="es-ES" sz="2000" dirty="0" smtClean="0"/>
              <a:t>naturaleza. </a:t>
            </a:r>
            <a:endParaRPr lang="en-U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649" y="864728"/>
            <a:ext cx="4394581" cy="282410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27" y="3548415"/>
            <a:ext cx="3641783" cy="251119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904098" y="4300774"/>
            <a:ext cx="6096000" cy="132343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s-ES" sz="2000" dirty="0" smtClean="0"/>
              <a:t>Economía circular</a:t>
            </a:r>
          </a:p>
          <a:p>
            <a:r>
              <a:rPr lang="es-ES" sz="2000" dirty="0" smtClean="0"/>
              <a:t>mantener </a:t>
            </a:r>
            <a:r>
              <a:rPr lang="es-ES" sz="2000" dirty="0"/>
              <a:t>productos y materiales en </a:t>
            </a:r>
            <a:r>
              <a:rPr lang="es-ES" sz="2000" dirty="0" smtClean="0"/>
              <a:t>uso </a:t>
            </a:r>
          </a:p>
          <a:p>
            <a:r>
              <a:rPr lang="es-ES" sz="2000" dirty="0" smtClean="0"/>
              <a:t>regenerar </a:t>
            </a:r>
            <a:r>
              <a:rPr lang="es-ES" sz="2000" dirty="0"/>
              <a:t>los sistemas </a:t>
            </a:r>
            <a:r>
              <a:rPr lang="es-ES" sz="2000" dirty="0" smtClean="0"/>
              <a:t>naturales</a:t>
            </a:r>
            <a:endParaRPr lang="es-ES" sz="2000" dirty="0"/>
          </a:p>
          <a:p>
            <a:r>
              <a:rPr lang="es-ES" sz="2000" dirty="0" smtClean="0"/>
              <a:t>Acotada, situada, asible aquí y ahora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692320" y="354838"/>
            <a:ext cx="596028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b="1" dirty="0" smtClean="0"/>
              <a:t>ECONOMIA ECOLOGICA y ECONOMICA CIRCULAR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0165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766" y="1550162"/>
            <a:ext cx="4906303" cy="490630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69" y="1400678"/>
            <a:ext cx="5541897" cy="335333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678662" y="690350"/>
            <a:ext cx="370967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Materiales secundarios consumidos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Nivel mundial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928661" y="4740367"/>
            <a:ext cx="51036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</a:t>
            </a:r>
            <a:r>
              <a:rPr kumimoji="0" lang="es-E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Circle</a:t>
            </a:r>
            <a:r>
              <a:rPr kumimoji="0" lang="es-E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Economy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E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Foundation</a:t>
            </a:r>
            <a:r>
              <a:rPr kumimoji="0" lang="es-E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Circularity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Gap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Report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2024”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315200" y="873553"/>
            <a:ext cx="312136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b="1" dirty="0" smtClean="0"/>
              <a:t>Crecimiento estimado de </a:t>
            </a:r>
          </a:p>
          <a:p>
            <a:pPr algn="ctr"/>
            <a:r>
              <a:rPr lang="es-ES" b="1" dirty="0" smtClean="0"/>
              <a:t>la producción textil</a:t>
            </a:r>
            <a:endParaRPr lang="en-US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1325880" y="6035040"/>
            <a:ext cx="4629794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Green </a:t>
            </a:r>
            <a:r>
              <a:rPr lang="es-ES" err="1" smtClean="0"/>
              <a:t>Claims</a:t>
            </a:r>
            <a:r>
              <a:rPr lang="es-ES" smtClean="0"/>
              <a:t> &amp; REEC </a:t>
            </a:r>
            <a:r>
              <a:rPr lang="es-ES" dirty="0" smtClean="0"/>
              <a:t>vs</a:t>
            </a:r>
            <a:r>
              <a:rPr lang="es-ES" smtClean="0"/>
              <a:t>. </a:t>
            </a:r>
            <a:r>
              <a:rPr lang="es-ES" dirty="0" err="1" smtClean="0"/>
              <a:t>Greenwashing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144" y="740664"/>
            <a:ext cx="7662672" cy="574700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654296" y="274320"/>
            <a:ext cx="291458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Circular como Consigna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13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550978" y="709720"/>
            <a:ext cx="5693437" cy="31700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textiles están en la vida cotidiana de todos. Se utilizan como prendas de vestir, 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protección acústica,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muebles, y también en productos como equipos médicos y de protección edificios y vehículos. Los textiles permiten la funcionalidad y el rendimiento de los productos, pero 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también se eligen por motivos estéticos y de confort.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producción y el consumo de productos textiles siguen creciendo, al igual que su impacto en el clima, en el 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agua, el suelo y el aire.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45" y="1283548"/>
            <a:ext cx="2472552" cy="164537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" y="4271391"/>
            <a:ext cx="2715006" cy="13144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68" y="2907411"/>
            <a:ext cx="1693737" cy="126866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744" y="4998910"/>
            <a:ext cx="2619375" cy="17430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149" y="4561141"/>
            <a:ext cx="2171891" cy="21431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8852" y="4715446"/>
            <a:ext cx="2619375" cy="153276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6312" y="4715446"/>
            <a:ext cx="2619375" cy="17430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7445" y="4689157"/>
            <a:ext cx="2857500" cy="16002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7355" y="4689158"/>
            <a:ext cx="1982995" cy="155905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3056" y="2954062"/>
            <a:ext cx="1675258" cy="149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8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570381" y="2429319"/>
            <a:ext cx="6096000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es-ES" dirty="0" smtClean="0"/>
              <a:t>“</a:t>
            </a:r>
            <a:r>
              <a:rPr lang="es-ES" b="1" dirty="0" smtClean="0"/>
              <a:t>Entre la intelectualidad el tema de la moda no se lleva. </a:t>
            </a:r>
            <a:r>
              <a:rPr lang="es-ES" dirty="0" smtClean="0"/>
              <a:t>La moda es celebrada en el museo y relegada al trastero de las preocupaciones intelectuales reales: está en todas partes, en la calle, en la industria y en los media, pero </a:t>
            </a:r>
            <a:r>
              <a:rPr lang="es-ES" b="1" dirty="0" smtClean="0"/>
              <a:t>no ocupa ningún lugar en la interrogación teórica de las mentes pensantes</a:t>
            </a:r>
            <a:r>
              <a:rPr lang="es-ES" dirty="0" smtClean="0"/>
              <a:t>.” (</a:t>
            </a:r>
            <a:r>
              <a:rPr lang="es-AR" dirty="0"/>
              <a:t>Gilles </a:t>
            </a:r>
            <a:r>
              <a:rPr lang="es-AR" dirty="0" err="1" smtClean="0"/>
              <a:t>Lipovetsky</a:t>
            </a:r>
            <a:r>
              <a:rPr lang="es-AR" dirty="0" smtClean="0"/>
              <a:t> 1990,</a:t>
            </a:r>
            <a:r>
              <a:rPr lang="es-ES" dirty="0" smtClean="0"/>
              <a:t> 9)</a:t>
            </a:r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1749552" y="22279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s-AR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Moda</a:t>
            </a:r>
            <a:r>
              <a:rPr lang="es-A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implica normalmente significados diversos, tanto de acuerdo a las visiones desde las cuales se aborda, muchas veces con una fuerte carga crítica, como de la amplitud a la cual refiere el término moda. En general se asocia a moda con el vestir, con las grandes marcas, pero sin duda refiere también al diseño, el arte, la arquitectura, las ciencias, a bienes diversos como automóviles, muebles, artefactos domésticos, etc.</a:t>
            </a:r>
            <a:r>
              <a:rPr lang="en-US" dirty="0" smtClean="0">
                <a:effectLst/>
              </a:rPr>
              <a:t>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622792" y="688865"/>
            <a:ext cx="3182112" cy="12777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RAE: Del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fr.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f. Uso, modo o costumbre que está en boga durante algún tiempo, o en determinado país.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088" y="4075786"/>
            <a:ext cx="2368296" cy="22788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16" y="2362107"/>
            <a:ext cx="2304488" cy="213378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722969" y="4998835"/>
            <a:ext cx="609600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ES" dirty="0" smtClean="0"/>
              <a:t>Moda como </a:t>
            </a:r>
            <a:r>
              <a:rPr lang="es-ES" dirty="0"/>
              <a:t>un fenómeno central de nuestras sociedades, una lógica de construcción del orden social en el mundo moderno, un mecanismo cuya expansión es inevitable.” (Herbert </a:t>
            </a:r>
            <a:r>
              <a:rPr lang="es-ES" dirty="0" err="1"/>
              <a:t>Blumer</a:t>
            </a:r>
            <a:r>
              <a:rPr lang="es-ES" dirty="0"/>
              <a:t> </a:t>
            </a:r>
            <a:r>
              <a:rPr lang="es-ES" dirty="0" smtClean="0"/>
              <a:t>1969)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28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4019" y="1351134"/>
            <a:ext cx="309804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Tendencia predominante: moda rápida (</a:t>
            </a:r>
            <a:r>
              <a:rPr kumimoji="0" lang="es-E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fast fashion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) que incita a los consumidores a seguir comprando ropa de menor calidad y precio, producida rápidamente en respuesta a las últimas tendencias.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568" y="2683076"/>
            <a:ext cx="3319775" cy="318432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107972" y="188745"/>
            <a:ext cx="61824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Derrumbe del edificio Rana Plaza en el Distrito </a:t>
            </a:r>
            <a:r>
              <a:rPr kumimoji="0" lang="es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Savar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de Daca, la capital de Bangladesh en 2013, murieron más de mil personas, sobre todo mujeres comenzó a hablarse de la revolución fashion, se ha comenzado a decir 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¿quién hizo mi ropa?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como slogan para cambiar la fast fashion.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896809" y="2098791"/>
            <a:ext cx="3493833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Edificio Rana Plaza en el Distrito </a:t>
            </a:r>
            <a:r>
              <a:rPr kumimoji="0" lang="es-E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Savar</a:t>
            </a:r>
            <a:r>
              <a:rPr kumimoji="0" lang="es-E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de Daca, Bangladesh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293970" y="2680727"/>
            <a:ext cx="4722126" cy="14773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Ha surgido la moda ecológica (slow fashion) Se señala que comprar ropa ecológica ya no es una moda sino una tendencia que incluye ropa de segunda mano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49" y="4523387"/>
            <a:ext cx="2971064" cy="2041189"/>
          </a:xfrm>
          <a:prstGeom prst="rect">
            <a:avLst/>
          </a:prstGeom>
        </p:spPr>
      </p:pic>
      <p:sp>
        <p:nvSpPr>
          <p:cNvPr id="4" name="AutoShape 2" descr="Resultado de imagen de Marcas Fast-Fash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991" y="4195834"/>
            <a:ext cx="2566629" cy="2566629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074632" y="3940370"/>
            <a:ext cx="1444626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Empresas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fast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fashion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5737" y="5118099"/>
            <a:ext cx="457201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9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35608" y="515404"/>
            <a:ext cx="10661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el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fast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fashion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es paradigmático: depende de una extracción intensiva de recursos naturales, una producción altamente contaminante y una generación masiva de residuos textiles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/>
          </p:nvPr>
        </p:nvGraphicFramePr>
        <p:xfrm>
          <a:off x="579984" y="2235931"/>
          <a:ext cx="5333128" cy="2691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1010">
                  <a:extLst>
                    <a:ext uri="{9D8B030D-6E8A-4147-A177-3AD203B41FA5}">
                      <a16:colId xmlns:a16="http://schemas.microsoft.com/office/drawing/2014/main" val="1710848499"/>
                    </a:ext>
                  </a:extLst>
                </a:gridCol>
                <a:gridCol w="2702118">
                  <a:extLst>
                    <a:ext uri="{9D8B030D-6E8A-4147-A177-3AD203B41FA5}">
                      <a16:colId xmlns:a16="http://schemas.microsoft.com/office/drawing/2014/main" val="1056993363"/>
                    </a:ext>
                  </a:extLst>
                </a:gridCol>
              </a:tblGrid>
              <a:tr h="3984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>
                          <a:effectLst/>
                        </a:rPr>
                        <a:t>Elemento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Transformación Principal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9836367"/>
                  </a:ext>
                </a:extLst>
              </a:tr>
              <a:tr h="3506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>
                          <a:effectLst/>
                        </a:rPr>
                        <a:t>Generación de tendencias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Microtendencias semanales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9490743"/>
                  </a:ext>
                </a:extLst>
              </a:tr>
              <a:tr h="49138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Acceso a creadores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Democratización de influencia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1856436"/>
                  </a:ext>
                </a:extLst>
              </a:tr>
              <a:tr h="46216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>
                          <a:effectLst/>
                        </a:rPr>
                        <a:t>Estímulo al consumo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Compras impulsivas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1918339"/>
                  </a:ext>
                </a:extLst>
              </a:tr>
              <a:tr h="4435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Reducción de barreras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>
                          <a:effectLst/>
                        </a:rPr>
                        <a:t>Transacción inmediata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780287"/>
                  </a:ext>
                </a:extLst>
              </a:tr>
              <a:tr h="54583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>
                          <a:effectLst/>
                        </a:rPr>
                        <a:t>Favorecimiento a ultrafast fashion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AR" sz="1200" dirty="0">
                          <a:effectLst/>
                        </a:rPr>
                        <a:t>Adaptación rápida de SHEIN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5763373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36324" y="5121739"/>
            <a:ext cx="446003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Lacabana, </a:t>
            </a:r>
            <a:r>
              <a:rPr kumimoji="0" lang="es-ES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Santarcángelo</a:t>
            </a:r>
            <a:r>
              <a:rPr kumimoji="0" lang="es-E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Carenzo: Curso Economía Moda Ecología UNQ 2025</a:t>
            </a:r>
            <a:endParaRPr kumimoji="0" lang="es-E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660576" y="5636355"/>
            <a:ext cx="6096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Un "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fashion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haul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" es un video o publicación en redes sociales donde una persona muestra y a menudo se prueba la ropa y otros accesorios que acaba de comprar, compartiendo así sus experiencias de compra con su audiencia.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177" y="3637441"/>
            <a:ext cx="4840644" cy="193084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437559" y="3342992"/>
            <a:ext cx="48132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Impacto de TikTok en el consumo de moda USA 2024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661" y="1276799"/>
            <a:ext cx="2328874" cy="1956986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689446" y="1847334"/>
            <a:ext cx="3047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Impacto de TikTok en la Moda</a:t>
            </a:r>
            <a:endParaRPr lang="en-US" altLang="en-US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9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63635" y="342370"/>
            <a:ext cx="96490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El modelo </a:t>
            </a: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fast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fashion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ha consolidado un sistema de producción y consumo caracterizado por la aceleración del ciclo de vida de los productos, la sobreproducción y la deslocalización de los impactos ambientales y laborales hacia países del Sur Global. Esta lógica de acumulación genera zonas de sacrificio socioambiental y ecológico  que permiten sostener el consumo </a:t>
            </a: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del 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Norte Global. </a:t>
            </a:r>
            <a:endParaRPr kumimoji="0" lang="es-MX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</a:t>
            </a:r>
            <a:r>
              <a:rPr kumimoji="0" lang="es-A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Public</a:t>
            </a:r>
            <a:r>
              <a:rPr kumimoji="0" lang="es-A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s-A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Eye</a:t>
            </a:r>
            <a:r>
              <a:rPr kumimoji="0" lang="es-A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2024)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91" y="3006369"/>
            <a:ext cx="11352984" cy="345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1_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9283</TotalTime>
  <Words>961</Words>
  <Application>Microsoft Office PowerPoint</Application>
  <PresentationFormat>Panorámica</PresentationFormat>
  <Paragraphs>113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16</vt:i4>
      </vt:variant>
    </vt:vector>
  </HeadingPairs>
  <TitlesOfParts>
    <vt:vector size="24" baseType="lpstr">
      <vt:lpstr>Arial</vt:lpstr>
      <vt:lpstr>Calibri</vt:lpstr>
      <vt:lpstr>Century Gothic</vt:lpstr>
      <vt:lpstr>Chiller</vt:lpstr>
      <vt:lpstr>Times New Roman</vt:lpstr>
      <vt:lpstr>Wingdings 3</vt:lpstr>
      <vt:lpstr>Espiral</vt:lpstr>
      <vt:lpstr>1_Espiral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</dc:creator>
  <cp:lastModifiedBy>Miguel</cp:lastModifiedBy>
  <cp:revision>105</cp:revision>
  <dcterms:created xsi:type="dcterms:W3CDTF">2025-08-12T21:52:00Z</dcterms:created>
  <dcterms:modified xsi:type="dcterms:W3CDTF">2025-09-05T11:59:21Z</dcterms:modified>
</cp:coreProperties>
</file>